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97" r:id="rId6"/>
    <p:sldId id="299" r:id="rId7"/>
    <p:sldId id="298" r:id="rId8"/>
    <p:sldId id="300" r:id="rId9"/>
    <p:sldId id="301" r:id="rId10"/>
    <p:sldId id="302" r:id="rId11"/>
    <p:sldId id="303" r:id="rId12"/>
    <p:sldId id="310" r:id="rId13"/>
    <p:sldId id="304" r:id="rId14"/>
    <p:sldId id="305" r:id="rId15"/>
    <p:sldId id="311" r:id="rId16"/>
    <p:sldId id="312" r:id="rId17"/>
    <p:sldId id="313" r:id="rId18"/>
    <p:sldId id="306" r:id="rId19"/>
    <p:sldId id="307" r:id="rId20"/>
    <p:sldId id="308" r:id="rId21"/>
    <p:sldId id="309" r:id="rId22"/>
    <p:sldId id="291" r:id="rId23"/>
    <p:sldId id="288" r:id="rId24"/>
    <p:sldId id="289" r:id="rId25"/>
    <p:sldId id="292" r:id="rId26"/>
    <p:sldId id="293" r:id="rId27"/>
    <p:sldId id="315" r:id="rId28"/>
    <p:sldId id="294" r:id="rId29"/>
    <p:sldId id="295" r:id="rId30"/>
    <p:sldId id="296" r:id="rId31"/>
    <p:sldId id="314" r:id="rId32"/>
    <p:sldId id="316" r:id="rId33"/>
    <p:sldId id="269" r:id="rId34"/>
    <p:sldId id="270" r:id="rId35"/>
    <p:sldId id="271" r:id="rId36"/>
    <p:sldId id="272" r:id="rId37"/>
    <p:sldId id="273" r:id="rId38"/>
    <p:sldId id="261" r:id="rId39"/>
    <p:sldId id="283" r:id="rId40"/>
    <p:sldId id="284" r:id="rId41"/>
    <p:sldId id="262" r:id="rId42"/>
    <p:sldId id="263" r:id="rId43"/>
    <p:sldId id="264" r:id="rId44"/>
    <p:sldId id="274" r:id="rId45"/>
    <p:sldId id="286" r:id="rId46"/>
    <p:sldId id="265" r:id="rId47"/>
    <p:sldId id="266" r:id="rId48"/>
    <p:sldId id="287" r:id="rId49"/>
    <p:sldId id="290" r:id="rId50"/>
    <p:sldId id="267" r:id="rId51"/>
    <p:sldId id="278" r:id="rId52"/>
    <p:sldId id="279" r:id="rId53"/>
    <p:sldId id="280" r:id="rId54"/>
    <p:sldId id="281" r:id="rId55"/>
    <p:sldId id="282" r:id="rId56"/>
    <p:sldId id="277" r:id="rId57"/>
    <p:sldId id="268" r:id="rId58"/>
    <p:sldId id="285" r:id="rId59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" lastIdx="4" clrIdx="2"/>
  <p:cmAuthor id="3" name="JASIRA T P" initials="JTP" lastIdx="1" clrIdx="3">
    <p:extLst>
      <p:ext uri="{19B8F6BF-5375-455C-9EA6-DF929625EA0E}">
        <p15:presenceInfo xmlns:p15="http://schemas.microsoft.com/office/powerpoint/2012/main" userId="c84527715184822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FC762-4FA6-4533-A849-D8911D08EB22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E60A5-DA53-486E-956D-2A106F1F3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916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095C-AEAE-4CC3-BF08-EC8D34AB50BF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0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8E70-1F31-4F39-B7E7-F8D5E0CC24BE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477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7203-597A-4018-90C0-7AB2E07C1479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763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7E7A-65AF-4919-9D59-A46A6AF4C463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62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D0BB-4BB9-482B-A261-699DFED6B1D0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539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C89A-96D4-4A53-A257-BC8F539ED4F6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00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4E5E7-B7ED-4AFC-A45B-F8FE6B0FF59A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219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99BBD-15E3-4D57-945A-0BF2779AAA94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764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FAE20-88F1-40E3-8E1B-C0D2CDF59997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0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B81C-F83B-4658-B9D8-4EDE2D2C1F4B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CB4A5-360E-45F5-BD05-85EB392ACA14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62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36243-BE2E-4AF7-B4A3-9269B012167D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604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Presentation on Project on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“SMART WHEELCHAIR FOR PARALYZED”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7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endParaRPr lang="en-US" alt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24. JASIRA T P</a:t>
            </a:r>
            <a:endParaRPr lang="en-US" alt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34. NAYANA RAMESHAN</a:t>
            </a:r>
            <a:endParaRPr lang="en-US" alt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46. SHRAVAN SREEDEEP</a:t>
            </a:r>
            <a:endParaRPr lang="en-US" alt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48. SOORYA P</a:t>
            </a:r>
            <a:endParaRPr lang="en-US" altLang="en-US" sz="9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C SREEKUMAR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0000"/>
              </a:lnSpc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&amp; ELECTRONICS ENGINEERING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GOVT. COLLEGE OF ENGINEERING KANNUR- 670563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April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55" y="3910148"/>
            <a:ext cx="1208688" cy="146049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fld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04A7-6F61-4A59-9923-B93B7B5F8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Rolling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22322-9EAB-494E-BC24-DC1CCF68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R="271780" algn="just">
              <a:spcBef>
                <a:spcPts val="4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ertical force (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which expresses the mass of a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body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strength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equals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to:</a:t>
            </a:r>
          </a:p>
          <a:p>
            <a:pPr marL="0" marR="271780" indent="0" algn="ctr">
              <a:spcBef>
                <a:spcPts val="405"/>
              </a:spcBef>
              <a:spcAft>
                <a:spcPts val="0"/>
              </a:spcAft>
              <a:buNone/>
            </a:pP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pc="-1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</a:t>
            </a:r>
            <a:r>
              <a:rPr lang="en-US" sz="2800" i="1" spc="245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spc="2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-----------(2)</a:t>
            </a:r>
          </a:p>
          <a:p>
            <a:pPr marL="0" marR="272415" indent="0" algn="just"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body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</a:t>
            </a:r>
            <a:r>
              <a:rPr lang="en-US" sz="2800" i="1" spc="5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2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acceleration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gravity.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0990" marR="273050" indent="-45720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rolling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following</a:t>
            </a:r>
            <a:r>
              <a:rPr lang="en-US" sz="2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formula:</a:t>
            </a:r>
          </a:p>
          <a:p>
            <a:pPr marL="0" marR="273050" indent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μ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spc="1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------------(3)</a:t>
            </a:r>
          </a:p>
          <a:p>
            <a:pPr marL="0" marR="272415" indent="0" algn="just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μ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rolling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</a:t>
            </a:r>
            <a:r>
              <a:rPr lang="en-US" sz="2800" spc="2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coefficient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 is estimated for the wheelchairs with non-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pneumatic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wheels on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concrete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800" spc="-1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value of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marR="272415" indent="0" algn="just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3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μ</a:t>
            </a:r>
            <a:r>
              <a:rPr lang="en-US" sz="320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32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800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0.015.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0990" marR="273050" indent="-45720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0545A-E55E-4469-887D-F1E965C73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3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511F-1895-4E96-8762-868F1742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Rolling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B1EDA-C826-4803-8C32-EB0DED9AA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0990" marR="273050" indent="-457200" algn="just">
              <a:spcBef>
                <a:spcPts val="61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calculation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wheelchair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rolling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 is taken into account the masses of :</a:t>
            </a:r>
            <a:endParaRPr lang="en-US" sz="2800" spc="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Wheelchair, m</a:t>
            </a:r>
            <a:r>
              <a:rPr lang="en-US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7kg</a:t>
            </a:r>
            <a:endParaRPr lang="en-US" spc="-15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ser, m</a:t>
            </a:r>
            <a:r>
              <a:rPr lang="en-US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0kg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Battery, 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= 2×2.5kg = 5kg</a:t>
            </a: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Motor, 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= 2×2.35kg =  4.7kg</a:t>
            </a: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Auxiliary weight, 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= 200g</a:t>
            </a:r>
          </a:p>
          <a:p>
            <a:pPr marL="457200" marR="273050" lvl="1" indent="0" algn="just">
              <a:spcBef>
                <a:spcPts val="610"/>
              </a:spcBef>
              <a:buNone/>
            </a:pPr>
            <a:endParaRPr lang="en-US" spc="-1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73050" lvl="1" indent="0" algn="just">
              <a:spcBef>
                <a:spcPts val="610"/>
              </a:spcBef>
              <a:buNone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Total weight, M= 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+m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+m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+m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+m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</a:p>
          <a:p>
            <a:pPr marL="457200" marR="273050" lvl="1" indent="0" algn="just">
              <a:spcBef>
                <a:spcPts val="610"/>
              </a:spcBef>
              <a:buNone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	   = 7+100+5+4.7+0.2 = 116.9kg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≈</a:t>
            </a:r>
            <a:r>
              <a:rPr lang="en-US" sz="24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117kg</a:t>
            </a:r>
            <a:endParaRPr lang="en-US" spc="-1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12124-EF64-4FDC-8DC3-76F64C1C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73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1432-83AE-4560-A317-FE5B4FB5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Rolling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E3D48-96C4-4B05-8CDC-97B2AB5D7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273050" indent="0" algn="ctr"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M </a:t>
            </a:r>
            <a:r>
              <a:rPr lang="en-US" spc="-1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</a:t>
            </a:r>
            <a:r>
              <a:rPr lang="en-US" sz="2800" i="1" spc="-1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----------(4)</a:t>
            </a:r>
          </a:p>
          <a:p>
            <a:pPr marL="0" marR="273050" indent="0" algn="ctr">
              <a:spcBef>
                <a:spcPts val="610"/>
              </a:spcBef>
              <a:spcAft>
                <a:spcPts val="0"/>
              </a:spcAft>
              <a:buNone/>
            </a:pP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8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117 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 9.81</a:t>
            </a:r>
            <a:endParaRPr lang="en-US" sz="28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73050" indent="0" algn="ctr"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800" i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1147.77 N</a:t>
            </a:r>
            <a:r>
              <a:rPr lang="en-US" sz="2800" i="1" spc="2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75590" indent="0" algn="just">
              <a:spcBef>
                <a:spcPts val="585"/>
              </a:spcBef>
              <a:spcAft>
                <a:spcPts val="0"/>
              </a:spcAft>
              <a:buNone/>
            </a:pP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is the total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mass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kilogram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73050" indent="0" algn="ctr"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pc="-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μ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------------(5)</a:t>
            </a:r>
            <a:endParaRPr lang="en-US" i="1" spc="5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73050" indent="0" algn="ctr"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800" i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1147.77 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0.015 </a:t>
            </a:r>
          </a:p>
          <a:p>
            <a:pPr marL="0" marR="273050" indent="0" algn="ctr"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17.2 N</a:t>
            </a:r>
            <a:r>
              <a:rPr lang="en-US" sz="2800" i="1" spc="1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00232-C047-4613-B142-8866475B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D3073-7B91-4DF0-9A93-790DDD0C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Rolling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41127-B953-43AD-B812-2769B52B4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397150" cy="4330731"/>
          </a:xfrm>
        </p:spPr>
        <p:txBody>
          <a:bodyPr/>
          <a:lstStyle/>
          <a:p>
            <a:pPr marL="300990" marR="273685" indent="-457200" algn="just">
              <a:spcBef>
                <a:spcPts val="59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climbing a vehicle due to road inclination, a</a:t>
            </a:r>
            <a:r>
              <a:rPr lang="en-US" sz="2800" spc="-2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resulting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force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weight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vehicle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appears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as shown in </a:t>
            </a:r>
            <a:r>
              <a:rPr lang="en-US" sz="2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</a:t>
            </a:r>
            <a:r>
              <a:rPr lang="en-US" sz="2800" spc="5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2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0990" marR="273685" indent="-457200" algn="just">
              <a:spcBef>
                <a:spcPts val="59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force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opposes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movement of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vehicle when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is on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hill.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1120" algn="l">
              <a:spcBef>
                <a:spcPts val="50"/>
              </a:spcBef>
              <a:spcAft>
                <a:spcPts val="0"/>
              </a:spcAft>
            </a:pP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2CD22-65F3-493A-B871-35C56B85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image3.jpeg">
            <a:extLst>
              <a:ext uri="{FF2B5EF4-FFF2-40B4-BE49-F238E27FC236}">
                <a16:creationId xmlns:a16="http://schemas.microsoft.com/office/drawing/2014/main" id="{33002ACF-A978-49D4-B0FD-27EEBDEC2D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7265" y="3228201"/>
            <a:ext cx="4767891" cy="26856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6851" y="5811479"/>
            <a:ext cx="4318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in road inclinations.</a:t>
            </a:r>
          </a:p>
        </p:txBody>
      </p:sp>
    </p:spTree>
    <p:extLst>
      <p:ext uri="{BB962C8B-B14F-4D97-AF65-F5344CB8AC3E}">
        <p14:creationId xmlns:p14="http://schemas.microsoft.com/office/powerpoint/2010/main" val="114362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F7B5-F4E2-403E-8BAE-F03280E3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Rolling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EA856-6263-473E-AAA4-663E80FD6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089"/>
            <a:ext cx="10515600" cy="4575365"/>
          </a:xfrm>
        </p:spPr>
        <p:txBody>
          <a:bodyPr>
            <a:normAutofit fontScale="92500" lnSpcReduction="10000"/>
          </a:bodyPr>
          <a:lstStyle/>
          <a:p>
            <a:pPr marL="300990" marR="273685" indent="-457200" algn="just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ascent resistance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calculated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following</a:t>
            </a:r>
            <a:r>
              <a:rPr lang="en-US" sz="2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formula:</a:t>
            </a:r>
          </a:p>
          <a:p>
            <a:pPr marL="0" marR="273685" indent="0" algn="ctr"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pc="-1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× </a:t>
            </a:r>
            <a:r>
              <a:rPr lang="en-US" sz="28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 α-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-------------(6)</a:t>
            </a:r>
          </a:p>
          <a:p>
            <a:pPr marL="0" marR="273685" indent="0" algn="just">
              <a:spcAft>
                <a:spcPts val="0"/>
              </a:spcAft>
              <a:buNone/>
            </a:pPr>
            <a:r>
              <a:rPr lang="en-US" sz="2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vertical force in newtons and α is 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angle of the road inclination.</a:t>
            </a:r>
          </a:p>
          <a:p>
            <a:pPr marL="300990" marR="272415" indent="-457200" algn="just">
              <a:spcBef>
                <a:spcPts val="58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ilt of the road is the ratio of the height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distance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2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 1)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expresses the height to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developed at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distance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100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km:</a:t>
            </a:r>
          </a:p>
          <a:p>
            <a:pPr marL="0" marR="272415" indent="0" algn="ctr"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Ι = Η/L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8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tan α</a:t>
            </a:r>
            <a:r>
              <a:rPr lang="en-US" sz="2800" i="1" spc="-15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≈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 α-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-----------(7)</a:t>
            </a:r>
          </a:p>
          <a:p>
            <a:pPr marL="0" marR="272415" indent="0" algn="just">
              <a:spcBef>
                <a:spcPts val="585"/>
              </a:spcBef>
              <a:spcAft>
                <a:spcPts val="0"/>
              </a:spcAft>
              <a:buNone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99720" marR="24130" indent="-457200" algn="just">
              <a:spcBef>
                <a:spcPts val="4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angle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α,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order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calculate</a:t>
            </a:r>
            <a:r>
              <a:rPr lang="en-US" sz="2800" spc="2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ascent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resistance,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right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formula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following</a:t>
            </a:r>
            <a:r>
              <a:rPr lang="en-US" sz="2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0" marR="24130" indent="0" algn="ctr">
              <a:spcBef>
                <a:spcPts val="405"/>
              </a:spcBef>
              <a:buNone/>
            </a:pP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Α=tan</a:t>
            </a:r>
            <a:r>
              <a:rPr lang="en-US" i="1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-1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en-US" i="1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marR="24130" indent="0" algn="ctr">
              <a:spcBef>
                <a:spcPts val="405"/>
              </a:spcBef>
              <a:spcAft>
                <a:spcPts val="0"/>
              </a:spcAft>
              <a:buNone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0990" marR="273685" indent="-457200" algn="just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9B880-AC2C-44A9-AD86-8D9BBD27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6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D5472-135A-45EA-804C-82518118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Rolling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2EEEA-BDE9-4EC6-AC89-723BDF397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99720" marR="24765" indent="-457200" algn="just">
              <a:spcBef>
                <a:spcPts val="58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Thus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for a pavement slope of 10</a:t>
            </a:r>
            <a:r>
              <a:rPr lang="en-US" sz="28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 vehicle has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 ascent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equals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0" marR="24765" indent="0" algn="just">
              <a:spcBef>
                <a:spcPts val="585"/>
              </a:spcBef>
              <a:buNone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   </a:t>
            </a:r>
            <a:r>
              <a:rPr lang="en-US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i="1" baseline="-25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= 1147.77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Sin10 = 199.31 </a:t>
            </a:r>
            <a:r>
              <a:rPr lang="en-US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4765" indent="0" algn="ctr"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17.2+ 199.31 = 216.51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2800" i="1" spc="1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marR="24130" indent="0" algn="just"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the total traction force which is 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ascent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rolling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</a:p>
          <a:p>
            <a:pPr marL="299720" indent="-457200" algn="just">
              <a:spcBef>
                <a:spcPts val="595"/>
              </a:spcBef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torque</a:t>
            </a:r>
            <a:r>
              <a:rPr lang="en-US" sz="2800" spc="3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needed</a:t>
            </a:r>
            <a:r>
              <a:rPr lang="en-US" sz="2800" spc="3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2800" spc="3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3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</a:t>
            </a:r>
            <a:r>
              <a:rPr lang="en-US" sz="2800" spc="3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800" spc="3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overcome these resistors is calculated by the formula:</a:t>
            </a:r>
          </a:p>
          <a:p>
            <a:pPr marL="0" indent="0" algn="ctr">
              <a:spcBef>
                <a:spcPts val="595"/>
              </a:spcBef>
              <a:buNone/>
            </a:pP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spc="-5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800" i="1" spc="-5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8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/r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=&gt;</a:t>
            </a:r>
            <a:r>
              <a:rPr lang="en-US" sz="28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-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2800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</a:t>
            </a:r>
            <a:r>
              <a:rPr lang="en-US" sz="2800" i="1" spc="2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indent="0" algn="just">
              <a:spcBef>
                <a:spcPts val="585"/>
              </a:spcBef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torque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 the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Nm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4130" indent="0" algn="just">
              <a:spcBef>
                <a:spcPts val="585"/>
              </a:spcBef>
              <a:spcAft>
                <a:spcPts val="0"/>
              </a:spcAft>
              <a:buNone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99720" marR="24765" indent="-457200" algn="just">
              <a:spcBef>
                <a:spcPts val="58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FF780-5318-486E-9D6C-887ED4542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82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78B11-E0FE-4343-A371-ADE21DB2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Rolling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85592-D18A-410E-A4C1-3807CBD28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34925" indent="0" algn="just"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radius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gear</a:t>
            </a:r>
            <a:r>
              <a:rPr lang="en-US" sz="2800" spc="-2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transmission ratio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2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motor to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wheel.</a:t>
            </a:r>
          </a:p>
          <a:p>
            <a:pPr marL="299720" marR="36195" indent="-45720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motors have a diameter of 12inch (308mm)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 a working voltage of 24V, 250Watt and a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fixed gear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transmission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ratio of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23: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</a:t>
            </a:r>
          </a:p>
          <a:p>
            <a:pPr marL="299720" marR="34290" indent="-457200" algn="just">
              <a:spcBef>
                <a:spcPts val="5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maximum torque that can be produced by 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motor according to its operating </a:t>
            </a:r>
            <a:r>
              <a:rPr lang="en-US" sz="2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 is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20Nm and is enough to overcome the climb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roll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resistors.</a:t>
            </a:r>
          </a:p>
          <a:p>
            <a:pPr marL="168910" indent="0">
              <a:spcBef>
                <a:spcPts val="595"/>
              </a:spcBef>
              <a:spcAft>
                <a:spcPts val="0"/>
              </a:spcAft>
              <a:buNone/>
            </a:pP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spc="-5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-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168910" indent="0">
              <a:spcBef>
                <a:spcPts val="595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</a:t>
            </a:r>
            <a:r>
              <a:rPr lang="en-US" sz="28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2800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28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68910" indent="0" algn="just">
              <a:spcBef>
                <a:spcPts val="595"/>
              </a:spcBef>
              <a:spcAft>
                <a:spcPts val="0"/>
              </a:spcAft>
              <a:buNone/>
            </a:pP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22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0.154</a:t>
            </a:r>
            <a:r>
              <a:rPr lang="en-US" sz="28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23</a:t>
            </a:r>
            <a:r>
              <a:rPr lang="en-US" sz="2800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168910" indent="0" algn="just">
              <a:spcBef>
                <a:spcPts val="595"/>
              </a:spcBef>
              <a:spcAft>
                <a:spcPts val="0"/>
              </a:spcAft>
              <a:buNone/>
            </a:pPr>
            <a:r>
              <a:rPr lang="en-US" i="1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2800" i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1.5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Nm</a:t>
            </a:r>
            <a:r>
              <a:rPr lang="en-US" sz="2800" i="1" spc="2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99720" marR="34290" indent="-457200" algn="just">
              <a:spcBef>
                <a:spcPts val="5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99720" marR="36195" indent="-45720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34925" algn="just"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DA891-FA1E-44C7-AEA2-F23A0E5C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7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CDBC1-2E59-42F6-B796-8DDADD6D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Rolling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38EF0-A97C-448B-BDF2-3C2C2D6F5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According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standard values </a:t>
            </a:r>
            <a:r>
              <a:rPr lang="en-US" spc="-26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aximum speed</a:t>
            </a:r>
            <a:r>
              <a:rPr lang="en-US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5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of motor </a:t>
            </a:r>
            <a:r>
              <a:rPr lang="en-US" sz="2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5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220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rpm and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maximum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speed that the wheelchair can develop is 12Km/h.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calculated by</a:t>
            </a:r>
            <a:r>
              <a:rPr lang="en-US" sz="2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following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formula:</a:t>
            </a:r>
          </a:p>
          <a:p>
            <a:pPr marL="0" marR="201930" indent="0">
              <a:spcBef>
                <a:spcPts val="595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2800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V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60/2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 </a:t>
            </a:r>
          </a:p>
          <a:p>
            <a:pPr marL="0" marR="201930" indent="0">
              <a:spcBef>
                <a:spcPts val="595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n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60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00660" indent="0"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= 216.51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 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0.154/60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 =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3.50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m/s </a:t>
            </a:r>
          </a:p>
          <a:p>
            <a:pPr marL="0" indent="0"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 =</a:t>
            </a:r>
            <a:r>
              <a:rPr lang="en-US" sz="2800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12.6</a:t>
            </a:r>
            <a:r>
              <a:rPr lang="en-US" sz="2800" i="1" spc="-15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Km/h</a:t>
            </a:r>
          </a:p>
          <a:p>
            <a:pPr marL="0" marR="273050" indent="0" algn="just"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the maximum speed that wheelchair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achieve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Km/h</a:t>
            </a:r>
            <a:r>
              <a:rPr lang="en-IN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motors speed in rpm and r is wheelchair’s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radius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m.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6F375-86DF-4F89-8230-4505924F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99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34B2-675B-4728-93C3-C5F9F48E0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 results when a force acts upon an object to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cause a displacement (or a motion) or, in some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instances, to hinder a motion.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Three variables are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importance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definition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pc="5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orce</a:t>
            </a:r>
            <a:endParaRPr lang="en-US" sz="2600" spc="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Displacement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extent to which the force</a:t>
            </a:r>
            <a:r>
              <a:rPr lang="en-US" sz="2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causes or hinders the displacement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Each of these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three variables find their way into the equation for</a:t>
            </a:r>
            <a:r>
              <a:rPr lang="en-US" sz="2800" spc="-2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work.</a:t>
            </a:r>
          </a:p>
          <a:p>
            <a:pPr marL="0" indent="0" algn="ctr"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W=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pc="-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χ</a:t>
            </a:r>
            <a:endParaRPr lang="en-US" sz="28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2800" i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work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Joules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force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χ 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displacement in meters</a:t>
            </a:r>
            <a:endParaRPr lang="en-US" sz="28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1260"/>
              </a:lnSpc>
              <a:spcBef>
                <a:spcPts val="61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ts val="1260"/>
              </a:lnSpc>
              <a:spcBef>
                <a:spcPts val="610"/>
              </a:spcBef>
              <a:spcAft>
                <a:spcPts val="0"/>
              </a:spcAft>
              <a:buNone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BC4AB-A9C1-4557-90BE-4CF56917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A0B820-82E5-409E-9DC2-37D205CC2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Calculation</a:t>
            </a:r>
            <a:r>
              <a:rPr lang="en-US" sz="4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4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ower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539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D4AB-E740-484E-A629-E73249D9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Calculation</a:t>
            </a:r>
            <a:r>
              <a:rPr lang="en-US" sz="4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4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ower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DE3F7-760C-4A84-9D36-8E9B02500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9720" marR="273050" indent="-457200" algn="l"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Considering</a:t>
            </a:r>
            <a:r>
              <a:rPr lang="en-US" sz="28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above</a:t>
            </a:r>
            <a:r>
              <a:rPr lang="en-US" sz="28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mathematical</a:t>
            </a:r>
            <a:r>
              <a:rPr lang="en-US" sz="28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formulas</a:t>
            </a:r>
            <a:r>
              <a:rPr lang="en-US" sz="28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800" spc="-2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knowing</a:t>
            </a:r>
            <a:r>
              <a:rPr lang="en-US" sz="2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velocity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follows that:</a:t>
            </a:r>
          </a:p>
          <a:p>
            <a:pPr marL="0" marR="273050" indent="0" algn="ctr"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pc="-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endParaRPr lang="en-US" sz="2800" i="1" baseline="-25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73050" indent="0" algn="l"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the power in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watts 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the traction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force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velocity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m/s.</a:t>
            </a:r>
          </a:p>
          <a:p>
            <a:pPr marL="299720" marR="273050" indent="-457200" algn="l"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Theoretically,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power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given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2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vehicle,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it moves at the maximum speed (3.54m/s) it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develop:</a:t>
            </a:r>
          </a:p>
          <a:p>
            <a:pPr marL="0" marR="273050" indent="0" algn="ctr"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pc="-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marR="273050" indent="0" algn="ctr"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P=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17.2N</a:t>
            </a:r>
            <a:r>
              <a:rPr lang="en-US" sz="2800" i="1" spc="-5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3.50</a:t>
            </a:r>
            <a:r>
              <a:rPr lang="en-US" sz="2800" i="1" spc="-2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m/s </a:t>
            </a:r>
            <a:b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P= </a:t>
            </a:r>
            <a:r>
              <a:rPr lang="en-US" sz="28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60.2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Watt</a:t>
            </a:r>
            <a:r>
              <a:rPr lang="en-US" sz="2800" i="1" spc="2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299720" marR="273050" indent="-457200" algn="l"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28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99720" marR="273050" indent="-457200" algn="l"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F5570-4F49-498A-AA76-EE125775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30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690688"/>
            <a:ext cx="10256520" cy="46656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Wheelchair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Rolling Resistance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Power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 In This </a:t>
            </a: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Semester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Plan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0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791F-5966-4238-B9EF-5BABFE6A6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Calculation</a:t>
            </a:r>
            <a:r>
              <a:rPr lang="en-US" sz="4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4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ower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F348E-FF5F-4A9E-8DB7-5C5A47BFA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9720" marR="274320" indent="-457200" algn="just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needed energy to drive the vehicle for one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hour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calculated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formula:</a:t>
            </a:r>
          </a:p>
          <a:p>
            <a:pPr marL="0" marR="274320" indent="0" algn="ctr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E=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pc="-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i="1" spc="5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74320" indent="0" algn="ctr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28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0.0602KWh</a:t>
            </a:r>
            <a:endParaRPr lang="en-US" sz="28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74320" indent="0" algn="just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IN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2800" i="1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energy</a:t>
            </a:r>
            <a:r>
              <a:rPr lang="en-US" sz="2800" spc="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8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KWh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28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2800" i="1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power</a:t>
            </a:r>
            <a:r>
              <a:rPr lang="en-US" sz="2800" spc="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watt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hours.</a:t>
            </a:r>
          </a:p>
          <a:p>
            <a:pPr marL="299720" marR="25400" indent="-457200" algn="l">
              <a:lnSpc>
                <a:spcPct val="115000"/>
              </a:lnSpc>
              <a:spcBef>
                <a:spcPts val="61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According to the formula below, the vehicle needs</a:t>
            </a:r>
            <a:r>
              <a:rPr lang="en-US" sz="2800" spc="-2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2.50Ah</a:t>
            </a:r>
            <a:r>
              <a:rPr lang="en-US" sz="2800" spc="-5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move one hour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 maximum</a:t>
            </a:r>
            <a:r>
              <a:rPr lang="en-US" sz="2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speed.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99720" marR="274320" indent="-457200" algn="just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0AE7B-133A-4B72-9949-5CC0DD794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59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7ABC-2FFD-4084-8371-DAE903686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Calculation</a:t>
            </a:r>
            <a:r>
              <a:rPr lang="en-US" sz="4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4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ower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D93DDC-E6EB-4644-8C06-F3D945FA11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sz="2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5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pc="-5" dirty="0" smtClean="0">
                            <a:effectLst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800" b="0" i="1" spc="-5" dirty="0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i="1" spc="-5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pc="-1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×</a:t>
                </a:r>
                <a:r>
                  <a:rPr lang="en-US" sz="2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V/1000 </a:t>
                </a:r>
              </a:p>
              <a:p>
                <a:pPr marL="0" indent="0" algn="ctr">
                  <a:buNone/>
                </a:pPr>
                <a:r>
                  <a:rPr lang="en-US" sz="2800" i="1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spc="-5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 spc="-5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</a:t>
                </a:r>
                <a:r>
                  <a:rPr lang="en-US" sz="2800" i="1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0.0602</a:t>
                </a:r>
                <a:r>
                  <a:rPr lang="en-US" spc="-10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×</a:t>
                </a:r>
                <a:r>
                  <a:rPr lang="en-US" sz="2800" i="1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1000/24</a:t>
                </a:r>
                <a:r>
                  <a:rPr lang="en-US" sz="2800" i="1" spc="-15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sz="2800" i="1" spc="-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spc="-5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 spc="-5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</a:t>
                </a:r>
                <a:r>
                  <a:rPr lang="en-US" sz="2800" i="1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i="1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2.50Ah</a:t>
                </a:r>
                <a:endParaRPr lang="en-US" sz="2800" i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R="24130" algn="just">
                  <a:buFont typeface="Wingdings" panose="05000000000000000000" pitchFamily="2" charset="2"/>
                  <a:buChar char="v"/>
                </a:pP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Where </a:t>
                </a:r>
                <a:r>
                  <a:rPr lang="en-US" sz="2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is the energy needed in </a:t>
                </a:r>
                <a:r>
                  <a:rPr lang="en-US" sz="2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Ah, </a:t>
                </a:r>
                <a:r>
                  <a:rPr lang="en-US" sz="2800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Q</a:t>
                </a:r>
                <a:r>
                  <a:rPr lang="en-US" sz="2800" i="1" baseline="-25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</a:t>
                </a:r>
                <a:r>
                  <a:rPr lang="en-US" sz="2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is the</a:t>
                </a:r>
                <a:r>
                  <a:rPr lang="en-US" sz="2800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capacity of the battery in Ah and </a:t>
                </a:r>
                <a:r>
                  <a:rPr lang="en-US" sz="2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 i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 the voltage</a:t>
                </a:r>
                <a:r>
                  <a:rPr lang="en-US" sz="2800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of</a:t>
                </a:r>
                <a:r>
                  <a:rPr lang="en-US" sz="2800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the battery</a:t>
                </a:r>
                <a:r>
                  <a:rPr lang="en-US" sz="2800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used</a:t>
                </a:r>
                <a:r>
                  <a:rPr lang="en-US" sz="2800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in</a:t>
                </a:r>
                <a:r>
                  <a:rPr lang="en-US" sz="2800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the</a:t>
                </a:r>
                <a:r>
                  <a:rPr lang="en-US" sz="2800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experiment</a:t>
                </a:r>
                <a:r>
                  <a:rPr lang="en-US" sz="2800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equal</a:t>
                </a:r>
                <a:r>
                  <a:rPr lang="en-US" sz="2800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to 24V.</a:t>
                </a:r>
                <a:endParaRPr lang="en-IN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D93DDC-E6EB-4644-8C06-F3D945FA11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 r="-9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32A51-B506-454E-B34C-201652F5F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38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0A7D0B-7EBF-402A-88CB-AC1CBAB52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DONE IN THIS SEMESTER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C8508DC-8D9B-4187-A5C1-2CC0DE26F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016181" cy="1579562"/>
          </a:xfrm>
        </p:spPr>
        <p:txBody>
          <a:bodyPr/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(S8)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700C4-E3F9-4BDD-ADD7-385E34016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23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and tested components of wheelchair.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20650" y="5811479"/>
            <a:ext cx="2550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F3C63-778E-48F1-9261-EA70A5A18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7" r="6702" b="14342"/>
          <a:stretch/>
        </p:blipFill>
        <p:spPr>
          <a:xfrm rot="10800000">
            <a:off x="2325326" y="2291008"/>
            <a:ext cx="7541343" cy="34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7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0F6F05-0160-4C2A-963A-BAC01B47E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9861" y="2157950"/>
            <a:ext cx="4452974" cy="334358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18917" y="5792427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250W, 24V, 13.7A Motor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62C3D-C0D0-4FF9-9170-B93BCD1F3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513861" y="1603255"/>
            <a:ext cx="3343581" cy="44529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A02051-D108-4EB8-A4CC-DF6B9A2F1554}"/>
              </a:ext>
            </a:extLst>
          </p:cNvPr>
          <p:cNvSpPr txBox="1"/>
          <p:nvPr/>
        </p:nvSpPr>
        <p:spPr>
          <a:xfrm>
            <a:off x="5968180" y="579242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Channel Relay(Peak 30V DC Supply)</a:t>
            </a:r>
          </a:p>
        </p:txBody>
      </p:sp>
    </p:spTree>
    <p:extLst>
      <p:ext uri="{BB962C8B-B14F-4D97-AF65-F5344CB8AC3E}">
        <p14:creationId xmlns:p14="http://schemas.microsoft.com/office/powerpoint/2010/main" val="187443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20277" y="5792427"/>
            <a:ext cx="3383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12V, 7.2Ah Battery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02051-D108-4EB8-A4CC-DF6B9A2F1554}"/>
              </a:ext>
            </a:extLst>
          </p:cNvPr>
          <p:cNvSpPr txBox="1"/>
          <p:nvPr/>
        </p:nvSpPr>
        <p:spPr>
          <a:xfrm>
            <a:off x="5907841" y="579242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Charger and Connector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9BC222-CBA1-4F19-915B-7FC8AD280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225" y="2253386"/>
            <a:ext cx="4552335" cy="341819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92019E-D59A-4013-AFE3-3BC97911F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24821" y="1790294"/>
            <a:ext cx="3262040" cy="4344374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915D458C-B9EC-42C3-A140-C67692F5C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5" y="2405786"/>
            <a:ext cx="4552335" cy="341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55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151620" y="5792427"/>
            <a:ext cx="2441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7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MCU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02051-D108-4EB8-A4CC-DF6B9A2F1554}"/>
              </a:ext>
            </a:extLst>
          </p:cNvPr>
          <p:cNvSpPr txBox="1"/>
          <p:nvPr/>
        </p:nvSpPr>
        <p:spPr>
          <a:xfrm>
            <a:off x="5907841" y="579242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8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B3A4C-2AB1-4BB0-9CD9-A4405DFC7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06184" y="1690949"/>
            <a:ext cx="3411228" cy="4543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CDA3BB-6FBA-4149-BC61-28FC089A5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475" y="2256867"/>
            <a:ext cx="456673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11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02051-D108-4EB8-A4CC-DF6B9A2F1554}"/>
              </a:ext>
            </a:extLst>
          </p:cNvPr>
          <p:cNvSpPr txBox="1"/>
          <p:nvPr/>
        </p:nvSpPr>
        <p:spPr>
          <a:xfrm>
            <a:off x="3048000" y="557782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9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Webcam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17C06-D9B8-4264-8A2F-1A87750C8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92"/>
          <a:stretch/>
        </p:blipFill>
        <p:spPr>
          <a:xfrm>
            <a:off x="4449080" y="1840271"/>
            <a:ext cx="3293840" cy="358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97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2CF7-0141-48D7-83E7-4678B9385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 OF COMPONENTS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EC27BDC-F5C7-41D8-8337-94F5E6C240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344480"/>
              </p:ext>
            </p:extLst>
          </p:nvPr>
        </p:nvGraphicFramePr>
        <p:xfrm>
          <a:off x="838200" y="1690688"/>
          <a:ext cx="10515600" cy="4719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955">
                  <a:extLst>
                    <a:ext uri="{9D8B030D-6E8A-4147-A177-3AD203B41FA5}">
                      <a16:colId xmlns:a16="http://schemas.microsoft.com/office/drawing/2014/main" val="2900344446"/>
                    </a:ext>
                  </a:extLst>
                </a:gridCol>
                <a:gridCol w="4463845">
                  <a:extLst>
                    <a:ext uri="{9D8B030D-6E8A-4147-A177-3AD203B41FA5}">
                      <a16:colId xmlns:a16="http://schemas.microsoft.com/office/drawing/2014/main" val="96942285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4614426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680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466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250W, 24V, 13.7A Motor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08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Channel Relay(Peak 30V DC Supply)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9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12V, 7.2Ah Battery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192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15V,2.2A Battery Charger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580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 MCU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01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Ultrasonic Sensors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5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DC Wire Socket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54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Raspberry Pi 4</a:t>
                      </a:r>
                      <a:endParaRPr lang="en-IN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5100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Wheelchair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BTS7960B Bridge Motor Driver</a:t>
                      </a:r>
                      <a:endParaRPr lang="en-IN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2620-5F23-4C34-8D73-E944BE2D7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703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469B-24E5-44A6-B321-9173F2CC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0E889-8B0D-4C47-B6D1-5257F0DDD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Materials required: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RJ45 LAN cable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32GB SD card and adapter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required: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OS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VNC Viewer and VNC Server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PuTTY Software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BB238-30EE-4200-9AE3-779BC62B6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457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515600" cy="4665662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Paralyzed stroke patients are unable to normally communicate with their environment.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 of their body that is under their control is their eyeballs.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</a:rPr>
              <a:t>Basic day to day operations are switching on basic devices like fan, bulb etc.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</a:rPr>
              <a:t>Smart Wheel Chair is the solution that we are proposing for these problems.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0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1D9C-E7FF-4E47-8A05-5D7FFBFA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868681-415D-4777-9AE0-D48D15418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4898" y="1690688"/>
            <a:ext cx="6862204" cy="36348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EA455-5334-47A8-A761-3DC7208B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D8C34-D0C4-45D5-B558-250D8A208C05}"/>
              </a:ext>
            </a:extLst>
          </p:cNvPr>
          <p:cNvSpPr txBox="1"/>
          <p:nvPr/>
        </p:nvSpPr>
        <p:spPr>
          <a:xfrm>
            <a:off x="3048000" y="549384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Raspbian OS Desktop Interface</a:t>
            </a:r>
          </a:p>
        </p:txBody>
      </p:sp>
    </p:spTree>
    <p:extLst>
      <p:ext uri="{BB962C8B-B14F-4D97-AF65-F5344CB8AC3E}">
        <p14:creationId xmlns:p14="http://schemas.microsoft.com/office/powerpoint/2010/main" val="1774427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1D9C-E7FF-4E47-8A05-5D7FFBFA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PROGRAM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EA455-5334-47A8-A761-3DC7208B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14C62F-E648-4F59-AA23-4543B049D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eye tracking program on Raspberry Pi 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7ECF32-BFA1-4A58-BF50-931319F1E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440" y="2291733"/>
            <a:ext cx="5383119" cy="34191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55DCF0-8910-4E08-B0FD-192AD49141B7}"/>
              </a:ext>
            </a:extLst>
          </p:cNvPr>
          <p:cNvSpPr txBox="1"/>
          <p:nvPr/>
        </p:nvSpPr>
        <p:spPr>
          <a:xfrm>
            <a:off x="3047999" y="580499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program on Raspberry Pi 4</a:t>
            </a:r>
          </a:p>
        </p:txBody>
      </p:sp>
    </p:spTree>
    <p:extLst>
      <p:ext uri="{BB962C8B-B14F-4D97-AF65-F5344CB8AC3E}">
        <p14:creationId xmlns:p14="http://schemas.microsoft.com/office/powerpoint/2010/main" val="4077585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1D9C-E7FF-4E47-8A05-5D7FFBFA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PROGRAM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EA455-5334-47A8-A761-3DC7208B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14C62F-E648-4F59-AA23-4543B049D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for Eye tracking program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5DCF0-8910-4E08-B0FD-192AD49141B7}"/>
              </a:ext>
            </a:extLst>
          </p:cNvPr>
          <p:cNvSpPr txBox="1"/>
          <p:nvPr/>
        </p:nvSpPr>
        <p:spPr>
          <a:xfrm>
            <a:off x="3047999" y="580499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12.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872" y="2351405"/>
            <a:ext cx="2374423" cy="3163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64" y="2349825"/>
            <a:ext cx="2375608" cy="316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10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spc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PLAN</a:t>
            </a:r>
            <a:endParaRPr lang="en-IN" sz="6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C7E472-530B-49FC-B18B-3D85D3F81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836105"/>
              </p:ext>
            </p:extLst>
          </p:nvPr>
        </p:nvGraphicFramePr>
        <p:xfrm>
          <a:off x="838196" y="1611573"/>
          <a:ext cx="10515608" cy="4274220"/>
        </p:xfrm>
        <a:graphic>
          <a:graphicData uri="http://schemas.openxmlformats.org/drawingml/2006/table">
            <a:tbl>
              <a:tblPr firstRow="1" firstCol="1" bandRow="1"/>
              <a:tblGrid>
                <a:gridCol w="3648848">
                  <a:extLst>
                    <a:ext uri="{9D8B030D-6E8A-4147-A177-3AD203B41FA5}">
                      <a16:colId xmlns:a16="http://schemas.microsoft.com/office/drawing/2014/main" val="291363624"/>
                    </a:ext>
                  </a:extLst>
                </a:gridCol>
                <a:gridCol w="707535">
                  <a:extLst>
                    <a:ext uri="{9D8B030D-6E8A-4147-A177-3AD203B41FA5}">
                      <a16:colId xmlns:a16="http://schemas.microsoft.com/office/drawing/2014/main" val="497306614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405568149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881758308"/>
                    </a:ext>
                  </a:extLst>
                </a:gridCol>
                <a:gridCol w="819490">
                  <a:extLst>
                    <a:ext uri="{9D8B030D-6E8A-4147-A177-3AD203B41FA5}">
                      <a16:colId xmlns:a16="http://schemas.microsoft.com/office/drawing/2014/main" val="2521846063"/>
                    </a:ext>
                  </a:extLst>
                </a:gridCol>
                <a:gridCol w="819490">
                  <a:extLst>
                    <a:ext uri="{9D8B030D-6E8A-4147-A177-3AD203B41FA5}">
                      <a16:colId xmlns:a16="http://schemas.microsoft.com/office/drawing/2014/main" val="1491903116"/>
                    </a:ext>
                  </a:extLst>
                </a:gridCol>
                <a:gridCol w="819490">
                  <a:extLst>
                    <a:ext uri="{9D8B030D-6E8A-4147-A177-3AD203B41FA5}">
                      <a16:colId xmlns:a16="http://schemas.microsoft.com/office/drawing/2014/main" val="2312045650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406810849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738614835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551790542"/>
                    </a:ext>
                  </a:extLst>
                </a:gridCol>
              </a:tblGrid>
              <a:tr h="107540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5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           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5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             Work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Oct 2021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Nov 2021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Dec 2021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1-2 weeks Jan 2022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3-5 weeks Jan 2022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Feb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Mar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April</a:t>
                      </a:r>
                    </a:p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May 2022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144987"/>
                  </a:ext>
                </a:extLst>
              </a:tr>
              <a:tr h="638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Topic selection and preliminary works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947869"/>
                  </a:ext>
                </a:extLst>
              </a:tr>
              <a:tr h="3192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Literature Survey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509511"/>
                  </a:ext>
                </a:extLst>
              </a:tr>
              <a:tr h="8779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Program and train machine learning model for eye tracking.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632302"/>
                  </a:ext>
                </a:extLst>
              </a:tr>
              <a:tr h="5975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Simulation of autonomous wheelchair.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981067"/>
                  </a:ext>
                </a:extLst>
              </a:tr>
              <a:tr h="597536">
                <a:tc>
                  <a:txBody>
                    <a:bodyPr/>
                    <a:lstStyle/>
                    <a:p>
                      <a:pPr lvl="0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of the circuit for home automation.</a:t>
                      </a:r>
                      <a:endParaRPr lang="en-US" sz="2400" dirty="0"/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146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614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spc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PLAN</a:t>
            </a:r>
            <a:endParaRPr lang="en-IN" sz="6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C7E472-530B-49FC-B18B-3D85D3F81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626673"/>
              </p:ext>
            </p:extLst>
          </p:nvPr>
        </p:nvGraphicFramePr>
        <p:xfrm>
          <a:off x="838196" y="1690688"/>
          <a:ext cx="10515608" cy="4391511"/>
        </p:xfrm>
        <a:graphic>
          <a:graphicData uri="http://schemas.openxmlformats.org/drawingml/2006/table">
            <a:tbl>
              <a:tblPr firstRow="1" firstCol="1" bandRow="1"/>
              <a:tblGrid>
                <a:gridCol w="3648848">
                  <a:extLst>
                    <a:ext uri="{9D8B030D-6E8A-4147-A177-3AD203B41FA5}">
                      <a16:colId xmlns:a16="http://schemas.microsoft.com/office/drawing/2014/main" val="291363624"/>
                    </a:ext>
                  </a:extLst>
                </a:gridCol>
                <a:gridCol w="707535">
                  <a:extLst>
                    <a:ext uri="{9D8B030D-6E8A-4147-A177-3AD203B41FA5}">
                      <a16:colId xmlns:a16="http://schemas.microsoft.com/office/drawing/2014/main" val="497306614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405568149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881758308"/>
                    </a:ext>
                  </a:extLst>
                </a:gridCol>
                <a:gridCol w="819490">
                  <a:extLst>
                    <a:ext uri="{9D8B030D-6E8A-4147-A177-3AD203B41FA5}">
                      <a16:colId xmlns:a16="http://schemas.microsoft.com/office/drawing/2014/main" val="2521846063"/>
                    </a:ext>
                  </a:extLst>
                </a:gridCol>
                <a:gridCol w="819490">
                  <a:extLst>
                    <a:ext uri="{9D8B030D-6E8A-4147-A177-3AD203B41FA5}">
                      <a16:colId xmlns:a16="http://schemas.microsoft.com/office/drawing/2014/main" val="1491903116"/>
                    </a:ext>
                  </a:extLst>
                </a:gridCol>
                <a:gridCol w="819490">
                  <a:extLst>
                    <a:ext uri="{9D8B030D-6E8A-4147-A177-3AD203B41FA5}">
                      <a16:colId xmlns:a16="http://schemas.microsoft.com/office/drawing/2014/main" val="2312045650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406810849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738614835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551790542"/>
                    </a:ext>
                  </a:extLst>
                </a:gridCol>
              </a:tblGrid>
              <a:tr h="12295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5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           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5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             Work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Oct 2021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Nov 2021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Dec 2021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1-2 weeks Jan 2022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3-5 weeks Jan 2022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Feb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Mar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April</a:t>
                      </a:r>
                    </a:p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May 2022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144987"/>
                  </a:ext>
                </a:extLst>
              </a:tr>
              <a:tr h="7131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Interface the eye tracker, home automation and wheelchair together.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509511"/>
                  </a:ext>
                </a:extLst>
              </a:tr>
              <a:tr h="4765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Purchase and test components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981067"/>
                  </a:ext>
                </a:extLst>
              </a:tr>
              <a:tr h="7131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Hardware implementation of eye tracking glasses. 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270328"/>
                  </a:ext>
                </a:extLst>
              </a:tr>
              <a:tr h="7131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Hardware implementation of autonomous wheel chair.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64733"/>
                  </a:ext>
                </a:extLst>
              </a:tr>
              <a:tr h="3565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Test and solve real time issues.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772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232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spc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6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515600" cy="4665661"/>
          </a:xfrm>
        </p:spPr>
        <p:txBody>
          <a:bodyPr>
            <a:norm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for the proposed model are done.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 is acquired and tested.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model is developed.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autonomous wheel chair.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for the wheelchair are purchased and tested.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 is configured for our wheelchair.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phase is the assembling of eye controlled wheelchair.</a:t>
            </a: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834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10515600" cy="46656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1]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Yi-Chen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Lee,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Ching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-Min Lee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Smart Home Surveillance System of Based on Raspberry Pi”, IEEE,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</a:p>
          <a:p>
            <a:pPr marL="0" indent="0" algn="just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Azlan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Alim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Samsul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Setumin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Diyana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Rosli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Izhar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a Voice-controlled Intelligent Wheelchair System using Raspberry Pi”, IEEE,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Usha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Rani, Dr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J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Sridevi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Mohan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“Web Controlled Raspberry Pi Robot Surveillance”, IEEE Conference, 2021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157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IN" sz="10000" spc="3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4947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[1]Tan Kian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Yagasena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Chelladurai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“Arduino based voice controlled wheelchair”, IEEE, 2019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motorized voice controlled wheelchair.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command controls the movements of the wheelchair.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 used is Arduino Uno.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611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[2]Ahmad F.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Klaib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Nawaf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Alsrehin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Wasen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Y.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Melhem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Haneen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Bashtawi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Magableh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“Eye Tracking Algorithms, Techniques, Tools, and Applications with an  Emphasis on Machine Learning and Internet of Things Technologies”, September 2020.</a:t>
            </a:r>
          </a:p>
          <a:p>
            <a:pPr marL="0" indent="0">
              <a:lnSpc>
                <a:spcPct val="100000"/>
              </a:lnSpc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and the Internet of Things are essential factors in the development of eye tracking applications.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eye tracking techniques have more accurate detection results compared with traditional event-detection methods.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59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2"/>
          </p:nvPr>
        </p:nvSpPr>
        <p:spPr>
          <a:xfrm>
            <a:off x="838200" y="1690688"/>
            <a:ext cx="10515600" cy="46656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track eye movement and control basic devices like bulb, fan etc.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design and implement an autonomous electric wheelchair.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control the electric wheel chair by tracking eye movements.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Mohammed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Hayyan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Sibai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Sulastri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Abdhul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 Study on Smart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Wheelchair Systems”, Research Gate Dec 2015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different smart technologies for wheelchairs.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human - machine interface and the navigation methods and devices, were the two key areas of concentration.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33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spc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64" y="3102412"/>
            <a:ext cx="1423159" cy="744567"/>
          </a:xfrm>
          <a:prstGeom prst="rect">
            <a:avLst/>
          </a:prstGeom>
        </p:spPr>
      </p:pic>
      <p:pic>
        <p:nvPicPr>
          <p:cNvPr id="1032" name="Picture 8" descr="NodeMCU ESP8266 Dev. Board CP2102 – FactoryForward In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43" b="26152"/>
          <a:stretch/>
        </p:blipFill>
        <p:spPr bwMode="auto">
          <a:xfrm>
            <a:off x="6713304" y="4597097"/>
            <a:ext cx="1271980" cy="6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ks Electricals Engineers And Consultants - Authorized Wholesale Dealer of  Electrical Modular Switches &amp;amp; Table Fan from Pu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905" y="4357778"/>
            <a:ext cx="1101847" cy="110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TextBox 1059"/>
          <p:cNvSpPr txBox="1"/>
          <p:nvPr/>
        </p:nvSpPr>
        <p:spPr>
          <a:xfrm>
            <a:off x="838200" y="3661862"/>
            <a:ext cx="2433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009370" y="4084240"/>
            <a:ext cx="2145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583807" y="5198089"/>
            <a:ext cx="1548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MCU</a:t>
            </a:r>
          </a:p>
        </p:txBody>
      </p:sp>
      <p:cxnSp>
        <p:nvCxnSpPr>
          <p:cNvPr id="33" name="Straight Arrow Connector 32"/>
          <p:cNvCxnSpPr>
            <a:stCxn id="4" idx="3"/>
            <a:endCxn id="35" idx="3"/>
          </p:cNvCxnSpPr>
          <p:nvPr/>
        </p:nvCxnSpPr>
        <p:spPr>
          <a:xfrm flipV="1">
            <a:off x="2854823" y="3474694"/>
            <a:ext cx="131098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Raspberry Pi 4 8GB RAM | All New Raspberry Pi Desktop Computer : Amazon.in:  Computers &amp;amp; Accessorie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" t="22766" r="7998" b="21646"/>
          <a:stretch/>
        </p:blipFill>
        <p:spPr bwMode="auto">
          <a:xfrm rot="10800000">
            <a:off x="4165810" y="2865149"/>
            <a:ext cx="1832645" cy="121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Elbow Connector 39"/>
          <p:cNvCxnSpPr>
            <a:stCxn id="35" idx="2"/>
            <a:endCxn id="81" idx="3"/>
          </p:cNvCxnSpPr>
          <p:nvPr/>
        </p:nvCxnSpPr>
        <p:spPr>
          <a:xfrm rot="5400000" flipH="1" flipV="1">
            <a:off x="5660429" y="1812274"/>
            <a:ext cx="474579" cy="16311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35" idx="1"/>
            <a:endCxn id="1032" idx="3"/>
          </p:cNvCxnSpPr>
          <p:nvPr/>
        </p:nvCxnSpPr>
        <p:spPr>
          <a:xfrm>
            <a:off x="5998455" y="3474694"/>
            <a:ext cx="1986829" cy="1422721"/>
          </a:xfrm>
          <a:prstGeom prst="bentConnector3">
            <a:avLst>
              <a:gd name="adj1" fmla="val 111506"/>
            </a:avLst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8" name="Picture 4" descr="HC-SR04 Ultrasonic Sensor Module at Rs 58/piece | Moti Nagar | New Delhi|  ID: 19727491430"/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" t="25412" r="3314" b="14918"/>
          <a:stretch/>
        </p:blipFill>
        <p:spPr bwMode="auto">
          <a:xfrm>
            <a:off x="2972537" y="2307939"/>
            <a:ext cx="926432" cy="59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3859239" y="2317706"/>
            <a:ext cx="51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×8</a:t>
            </a:r>
          </a:p>
        </p:txBody>
      </p:sp>
      <p:pic>
        <p:nvPicPr>
          <p:cNvPr id="81" name="Picture 6" descr="https://static.cytron.io/image/cache/catalog/products/MD13S/MD13S_1-800x800.jpg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6" t="56314" r="22404" b="13057"/>
          <a:stretch/>
        </p:blipFill>
        <p:spPr bwMode="auto">
          <a:xfrm rot="10800000">
            <a:off x="6713304" y="2085411"/>
            <a:ext cx="1083998" cy="61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/>
          <p:cNvSpPr txBox="1"/>
          <p:nvPr/>
        </p:nvSpPr>
        <p:spPr>
          <a:xfrm>
            <a:off x="6082773" y="2691190"/>
            <a:ext cx="2550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MOTOR DRIVER</a:t>
            </a:r>
          </a:p>
        </p:txBody>
      </p:sp>
      <p:pic>
        <p:nvPicPr>
          <p:cNvPr id="84" name="Picture 8" descr="Dc motor colored Royalty Free Vector Image - Vector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9" t="61052" b="10695"/>
          <a:stretch/>
        </p:blipFill>
        <p:spPr bwMode="auto">
          <a:xfrm rot="10800000">
            <a:off x="9264710" y="1690688"/>
            <a:ext cx="1255032" cy="62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8" descr="Dc motor colored Royalty Free Vector Image - Vector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9" t="61052" b="10695"/>
          <a:stretch/>
        </p:blipFill>
        <p:spPr bwMode="auto">
          <a:xfrm rot="10800000">
            <a:off x="9264710" y="3041882"/>
            <a:ext cx="1255032" cy="62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Elbow Connector 95"/>
          <p:cNvCxnSpPr>
            <a:stCxn id="81" idx="1"/>
            <a:endCxn id="84" idx="3"/>
          </p:cNvCxnSpPr>
          <p:nvPr/>
        </p:nvCxnSpPr>
        <p:spPr>
          <a:xfrm flipV="1">
            <a:off x="7797302" y="2004197"/>
            <a:ext cx="1467408" cy="3863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stCxn id="81" idx="1"/>
            <a:endCxn id="95" idx="3"/>
          </p:cNvCxnSpPr>
          <p:nvPr/>
        </p:nvCxnSpPr>
        <p:spPr>
          <a:xfrm>
            <a:off x="7797302" y="2390570"/>
            <a:ext cx="1467408" cy="9648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9001405" y="2190515"/>
            <a:ext cx="1781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MOTOR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915644" y="3555446"/>
            <a:ext cx="1953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MOTOR</a:t>
            </a:r>
          </a:p>
        </p:txBody>
      </p:sp>
      <p:cxnSp>
        <p:nvCxnSpPr>
          <p:cNvPr id="119" name="Elbow Connector 118"/>
          <p:cNvCxnSpPr>
            <a:stCxn id="1028" idx="2"/>
            <a:endCxn id="35" idx="3"/>
          </p:cNvCxnSpPr>
          <p:nvPr/>
        </p:nvCxnSpPr>
        <p:spPr>
          <a:xfrm rot="16200000" flipH="1">
            <a:off x="3513451" y="2822335"/>
            <a:ext cx="574660" cy="7300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148792" y="5736772"/>
            <a:ext cx="549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 Block Diagram of Smart Wheelchair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EES52 Optocoupler 4 Channel 5V Relay Module Relay Control for Arduino DSP  AVR PIC ARM Price in India - Buy REES52 Optocoupler 4 Channel 5V Relay  Module Relay Control for Arduino DSP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86" y="4509919"/>
            <a:ext cx="1081457" cy="80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/>
          <p:cNvCxnSpPr>
            <a:stCxn id="1032" idx="1"/>
            <a:endCxn id="1026" idx="3"/>
          </p:cNvCxnSpPr>
          <p:nvPr/>
        </p:nvCxnSpPr>
        <p:spPr>
          <a:xfrm flipH="1">
            <a:off x="5520143" y="4897415"/>
            <a:ext cx="1193161" cy="12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26" idx="1"/>
            <a:endCxn id="1038" idx="3"/>
          </p:cNvCxnSpPr>
          <p:nvPr/>
        </p:nvCxnSpPr>
        <p:spPr>
          <a:xfrm flipH="1" flipV="1">
            <a:off x="3435752" y="4908702"/>
            <a:ext cx="1002934" cy="1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031684" y="5266003"/>
            <a:ext cx="2100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 CIRCUIT</a:t>
            </a:r>
          </a:p>
        </p:txBody>
      </p:sp>
    </p:spTree>
    <p:extLst>
      <p:ext uri="{BB962C8B-B14F-4D97-AF65-F5344CB8AC3E}">
        <p14:creationId xmlns:p14="http://schemas.microsoft.com/office/powerpoint/2010/main" val="1922445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whole project is divided into 3 parts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module using Raspberry Pi 4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system using Node MCU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 Chair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2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module using Raspberry Pi 4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 is used to capture eye movements.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eye movement is tracked using the python eye tracking model using Raspberry Pi 4.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position of the pupil is transferred to Node MCU.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42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E7086-10CA-4168-9E2F-3B57029B396D}"/>
              </a:ext>
            </a:extLst>
          </p:cNvPr>
          <p:cNvSpPr txBox="1"/>
          <p:nvPr/>
        </p:nvSpPr>
        <p:spPr>
          <a:xfrm>
            <a:off x="3047999" y="598701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2. Flow Chart of Eye Tracking Program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961F7F-E7DD-47E2-9938-D02C1EB1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23" y="428874"/>
            <a:ext cx="6931753" cy="1280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DBBD30-2808-4D2A-9052-7848BB806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904" y="1552358"/>
            <a:ext cx="4002189" cy="436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83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image4.png">
            <a:extLst>
              <a:ext uri="{FF2B5EF4-FFF2-40B4-BE49-F238E27FC236}">
                <a16:creationId xmlns:a16="http://schemas.microsoft.com/office/drawing/2014/main" id="{FC8C9185-6CB4-46CC-8D28-5A0AA9DF2B05}"/>
              </a:ext>
            </a:extLst>
          </p:cNvPr>
          <p:cNvPicPr/>
          <p:nvPr/>
        </p:nvPicPr>
        <p:blipFill>
          <a:blip r:embed="rId2"/>
          <a:srcRect r="3776"/>
          <a:stretch>
            <a:fillRect/>
          </a:stretch>
        </p:blipFill>
        <p:spPr>
          <a:xfrm>
            <a:off x="3792220" y="1886189"/>
            <a:ext cx="4607560" cy="4100828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1EB93-99C4-4C4F-9221-D38B91438FA5}"/>
              </a:ext>
            </a:extLst>
          </p:cNvPr>
          <p:cNvSpPr txBox="1"/>
          <p:nvPr/>
        </p:nvSpPr>
        <p:spPr>
          <a:xfrm>
            <a:off x="3048000" y="598701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3. Detection of Pupil in Tracking Program</a:t>
            </a:r>
          </a:p>
          <a:p>
            <a:pPr algn="ctr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482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 Chair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 chair is also controlled on the basics of the control signal received from Raspberry Pi 4.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wheel chair have low speed for safety.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ultra sonic sensors are connected in 4 directions of the wheelchair for obstacle and pit detection.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Incase an obstacle is identified the wheel chair stops and trajectory can be corrected.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90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system using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Node MCU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position received from Raspberry Pi 4, appropriate decision is taken by the Node MCU.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by Node MCU include the switches of light and fan.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74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  <p:pic>
        <p:nvPicPr>
          <p:cNvPr id="7" name="image5.png" descr="VT_9892] Home Automation Diagram Free Diagram">
            <a:extLst>
              <a:ext uri="{FF2B5EF4-FFF2-40B4-BE49-F238E27FC236}">
                <a16:creationId xmlns:a16="http://schemas.microsoft.com/office/drawing/2014/main" id="{2666AAE1-D4A3-4FAB-B366-A17F39EF3AB6}"/>
              </a:ext>
            </a:extLst>
          </p:cNvPr>
          <p:cNvPicPr/>
          <p:nvPr/>
        </p:nvPicPr>
        <p:blipFill>
          <a:blip r:embed="rId2"/>
          <a:srcRect b="5204"/>
          <a:stretch>
            <a:fillRect/>
          </a:stretch>
        </p:blipFill>
        <p:spPr>
          <a:xfrm>
            <a:off x="2946400" y="1399143"/>
            <a:ext cx="6299200" cy="4283233"/>
          </a:xfrm>
          <a:prstGeom prst="rect">
            <a:avLst/>
          </a:prstGeom>
          <a:ln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AA7AB8-365B-4ED5-A5B0-03E84E8BE2CF}"/>
              </a:ext>
            </a:extLst>
          </p:cNvPr>
          <p:cNvSpPr txBox="1"/>
          <p:nvPr/>
        </p:nvSpPr>
        <p:spPr>
          <a:xfrm>
            <a:off x="3261360" y="568237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 4. Home Automation System Using Node MCU and Bluetooth Module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2897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0A7D0B-7EBF-402A-88CB-AC1CBAB52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DONE IN PREVIOUS SEMESTER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C8508DC-8D9B-4187-A5C1-2CC0DE26FB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(S7)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700C4-E3F9-4BDD-ADD7-385E34016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2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5CBB70-3CBD-43B5-80FB-9743FE93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03C21-73A0-432C-8E36-8D60F768E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I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Yi-Chen Lee, Ching-Min Lee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Smart Home Surveillance System of Based on Raspberry Pi”, IEEE, 2020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surveillance system, using Raspberry Pi, various sensing modules, and small devices to achieve essential home safety and smart home requirements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control and foundational voice control functions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4422E-E826-4976-A37F-1FBA3FB2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0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50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5839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5. Simulation Model of Smart Wheelchair</a:t>
            </a:r>
          </a:p>
        </p:txBody>
      </p:sp>
      <p:pic>
        <p:nvPicPr>
          <p:cNvPr id="11" name="image7.png"/>
          <p:cNvPicPr/>
          <p:nvPr/>
        </p:nvPicPr>
        <p:blipFill rotWithShape="1">
          <a:blip r:embed="rId2"/>
          <a:srcRect l="5724" t="20089" r="5145" b="13581"/>
          <a:stretch/>
        </p:blipFill>
        <p:spPr>
          <a:xfrm>
            <a:off x="2278378" y="2125355"/>
            <a:ext cx="7635240" cy="379632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18567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51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5839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 Simulation Model of Smart Wheelchair</a:t>
            </a:r>
          </a:p>
        </p:txBody>
      </p:sp>
      <p:pic>
        <p:nvPicPr>
          <p:cNvPr id="7" name="image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07026" y="2130594"/>
            <a:ext cx="7377944" cy="378584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41166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52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5839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7. Simulation Model of Smart Wheelchair</a:t>
            </a:r>
          </a:p>
        </p:txBody>
      </p:sp>
      <p:pic>
        <p:nvPicPr>
          <p:cNvPr id="8" name="image1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733039" y="2184399"/>
            <a:ext cx="6798969" cy="371028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346161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5839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8. Simulation Model of Smart Wheelchair</a:t>
            </a:r>
          </a:p>
        </p:txBody>
      </p:sp>
      <p:pic>
        <p:nvPicPr>
          <p:cNvPr id="7" name="image12.png"/>
          <p:cNvPicPr/>
          <p:nvPr/>
        </p:nvPicPr>
        <p:blipFill rotWithShape="1">
          <a:blip r:embed="rId2"/>
          <a:srcRect l="3016" t="10806" r="-1084" b="333"/>
          <a:stretch/>
        </p:blipFill>
        <p:spPr>
          <a:xfrm>
            <a:off x="2718512" y="2211948"/>
            <a:ext cx="6754972" cy="368273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31869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54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5839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9. Simulation Model of Smart Wheelchair</a:t>
            </a:r>
          </a:p>
        </p:txBody>
      </p:sp>
      <p:pic>
        <p:nvPicPr>
          <p:cNvPr id="8" name="image1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687787" y="2204868"/>
            <a:ext cx="6490562" cy="368981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479932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55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5993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10. Simulation Model of Smart Wheelchair</a:t>
            </a:r>
          </a:p>
        </p:txBody>
      </p:sp>
      <p:pic>
        <p:nvPicPr>
          <p:cNvPr id="7" name="image1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20246" y="2128023"/>
            <a:ext cx="6758103" cy="37666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952496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" r="37215" b="13524"/>
          <a:stretch/>
        </p:blipFill>
        <p:spPr>
          <a:xfrm>
            <a:off x="6420299" y="2272362"/>
            <a:ext cx="4380601" cy="3379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program is developed and its results are shown below.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56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" r="37000" b="13270"/>
          <a:stretch/>
        </p:blipFill>
        <p:spPr>
          <a:xfrm>
            <a:off x="1335197" y="2272362"/>
            <a:ext cx="4319625" cy="33795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57091" y="5643265"/>
            <a:ext cx="201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11.Straight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93521" y="5637948"/>
            <a:ext cx="198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12. Closed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96" y="2272361"/>
            <a:ext cx="4319625" cy="3365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99" y="2272361"/>
            <a:ext cx="4380601" cy="337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791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" r="37071" b="14667"/>
          <a:stretch/>
        </p:blipFill>
        <p:spPr>
          <a:xfrm>
            <a:off x="6420299" y="2272361"/>
            <a:ext cx="4380601" cy="3379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" r="37071" b="13524"/>
          <a:stretch/>
        </p:blipFill>
        <p:spPr>
          <a:xfrm>
            <a:off x="1335198" y="2272361"/>
            <a:ext cx="4319624" cy="33696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program is developed and its results are shown below.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49453" y="5632176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13. Left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34554" y="5630017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14. Right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00" y="2272359"/>
            <a:ext cx="4380882" cy="3379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16" y="2272359"/>
            <a:ext cx="4319906" cy="337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277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and tested Raspberry Pi 4, 4GB model.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58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14663" y="5811479"/>
            <a:ext cx="296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15. Raspberry Pi 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2729B7-1168-4EB2-AA02-F73ECCC8E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" t="2835" r="12108"/>
          <a:stretch/>
        </p:blipFill>
        <p:spPr>
          <a:xfrm rot="16200000">
            <a:off x="4289280" y="1600219"/>
            <a:ext cx="3613440" cy="472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6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5CBB70-3CBD-43B5-80FB-9743FE93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03C21-73A0-432C-8E36-8D60F768E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Azlan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Alim,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Samsul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Setumin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Anis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Diyana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Rosli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Adi Izhar Che Ani, “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a Voice-controlled Intelligent Wheelchair System using Raspberry Pi”, IEEE, 2021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controlled intelligent wheelchair with obstacle detection feature is developed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Dual-controller mode emphasizes limited control over their lower limb or both limbs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4422E-E826-4976-A37F-1FBA3FB2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32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V.Usha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Rani,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Dr.J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Sridevi, P. Mohan Sai, “Web Controlled Raspberry Pi Robot Surveillance”, IEEE Conference, 2021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 can perform efficiently when connected to internet through a Wi-Fi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function on mobile data as the system requires a stable IP address for the Raspberry-Pi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1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6960-E509-44C4-ADD9-F677A33D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 CHAIR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C9BB3-DBED-4DA1-9995-7E04D30B4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During the movement of a wheelchair, there are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some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appear.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Rolling resistance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Aerodynamic resistance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Inertial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4B1A1-833F-4906-8A7F-857F0B54D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07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E429-B7ED-4523-B276-8BB9AA60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Rolling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0057B-205A-4701-805A-49E1D4E15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unformulated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wrapped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unformed ground or, respectively, a fully resilient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wound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fully</a:t>
            </a:r>
            <a:r>
              <a:rPr lang="en-US" sz="2800" spc="2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developed</a:t>
            </a:r>
            <a:r>
              <a:rPr lang="en-US" sz="2800" spc="2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ground,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is no resistance to the movement.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 reality both the ground and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suffer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deformations.</a:t>
            </a:r>
          </a:p>
          <a:p>
            <a:pPr marL="0" indent="0" algn="ctr"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pc="-1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800" i="1" spc="22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------(1)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balance this torque, it 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necessary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torque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opposite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800" spc="2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this.</a:t>
            </a:r>
            <a:r>
              <a:rPr lang="en-US" sz="2800" spc="-2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torque</a:t>
            </a:r>
            <a:r>
              <a:rPr lang="en-US" sz="28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equals</a:t>
            </a:r>
            <a:r>
              <a:rPr lang="en-US" sz="28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product</a:t>
            </a:r>
            <a:r>
              <a:rPr lang="en-US" sz="28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8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pulling force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spc="5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dynamic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radius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wheel.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i="1" spc="22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2800" i="1" spc="22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DD06E-0DEC-4076-B842-E4C4E463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00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2646</Words>
  <Application>Microsoft Office PowerPoint</Application>
  <PresentationFormat>Widescreen</PresentationFormat>
  <Paragraphs>512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Courier New</vt:lpstr>
      <vt:lpstr>Roboto</vt:lpstr>
      <vt:lpstr>Times New Roman</vt:lpstr>
      <vt:lpstr>Wingdings</vt:lpstr>
      <vt:lpstr>Office Theme</vt:lpstr>
      <vt:lpstr>PowerPoint Presentation</vt:lpstr>
      <vt:lpstr>OVERVIEW </vt:lpstr>
      <vt:lpstr>INTRODUCTION</vt:lpstr>
      <vt:lpstr>OBJECTIVES</vt:lpstr>
      <vt:lpstr>LITERATURE REVIEW</vt:lpstr>
      <vt:lpstr>LITERATURE REVIEW</vt:lpstr>
      <vt:lpstr>LITERATURE REVIEW</vt:lpstr>
      <vt:lpstr>WHEEL CHAIR DESIGN</vt:lpstr>
      <vt:lpstr>Calculation of Rolling Resistance</vt:lpstr>
      <vt:lpstr>Calculation of Rolling Resistance</vt:lpstr>
      <vt:lpstr>Calculation of Rolling Resistance</vt:lpstr>
      <vt:lpstr>Calculation of Rolling Resistance</vt:lpstr>
      <vt:lpstr>Calculation of Rolling Resistance</vt:lpstr>
      <vt:lpstr>Calculation of Rolling Resistance</vt:lpstr>
      <vt:lpstr>Calculation of Rolling Resistance</vt:lpstr>
      <vt:lpstr>Calculation of Rolling Resistance</vt:lpstr>
      <vt:lpstr>Calculation of Rolling Resistance</vt:lpstr>
      <vt:lpstr>Calculation of Power</vt:lpstr>
      <vt:lpstr>Calculation of Power</vt:lpstr>
      <vt:lpstr>Calculation of Power</vt:lpstr>
      <vt:lpstr>Calculation of Power</vt:lpstr>
      <vt:lpstr>WORK DONE IN THIS SEMESTER</vt:lpstr>
      <vt:lpstr>STATUS OF PROJECT WORK</vt:lpstr>
      <vt:lpstr>STATUS OF PROJECT WORK</vt:lpstr>
      <vt:lpstr>STATUS OF PROJECT WORK</vt:lpstr>
      <vt:lpstr>STATUS OF PROJECT WORK</vt:lpstr>
      <vt:lpstr>STATUS OF PROJECT WORK</vt:lpstr>
      <vt:lpstr>ESTIMATION OF COMPONENTS</vt:lpstr>
      <vt:lpstr>RASPBERRY PI 4 CONFIGURATION</vt:lpstr>
      <vt:lpstr>RASPBERRY PI INTERFACE</vt:lpstr>
      <vt:lpstr>EYE TRACKING PROGRAM</vt:lpstr>
      <vt:lpstr>EYE TRACKING PROGRAM</vt:lpstr>
      <vt:lpstr>WORK PLAN</vt:lpstr>
      <vt:lpstr>WORK PLAN</vt:lpstr>
      <vt:lpstr>CONCLUSION</vt:lpstr>
      <vt:lpstr>REFERENCE</vt:lpstr>
      <vt:lpstr>THANK YOU</vt:lpstr>
      <vt:lpstr>LITERATURE REVIEW</vt:lpstr>
      <vt:lpstr>LITERATURE REVIEW</vt:lpstr>
      <vt:lpstr>LITERATURE REVIEW</vt:lpstr>
      <vt:lpstr>SCHEMATIC DIAGRAM</vt:lpstr>
      <vt:lpstr>SMART WHEELCHAIR</vt:lpstr>
      <vt:lpstr>SMART WHEELCHAIR</vt:lpstr>
      <vt:lpstr>PowerPoint Presentation</vt:lpstr>
      <vt:lpstr>SMART WHEELCHAIR</vt:lpstr>
      <vt:lpstr>SMART WHEELCHAIR</vt:lpstr>
      <vt:lpstr>SMART WHEELCHAIR</vt:lpstr>
      <vt:lpstr>SMART WHEELCHAIR</vt:lpstr>
      <vt:lpstr>WORK DONE IN PREVIOUS SEMESTER</vt:lpstr>
      <vt:lpstr>STATUS OF PROJECT WORK</vt:lpstr>
      <vt:lpstr>STATUS OF PROJECT WORK</vt:lpstr>
      <vt:lpstr>STATUS OF PROJECT WORK</vt:lpstr>
      <vt:lpstr>STATUS OF PROJECT WORK</vt:lpstr>
      <vt:lpstr>STATUS OF PROJECT WORK</vt:lpstr>
      <vt:lpstr>STATUS OF PROJECT WORK</vt:lpstr>
      <vt:lpstr>STATUS OF PROJECT WORK</vt:lpstr>
      <vt:lpstr>STATUS OF PROJECT WORK</vt:lpstr>
      <vt:lpstr>STATUS OF PROJECT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Nayana Rameshan</dc:creator>
  <cp:lastModifiedBy>Shravan Sreedeep</cp:lastModifiedBy>
  <cp:revision>57</cp:revision>
  <dcterms:modified xsi:type="dcterms:W3CDTF">2022-05-28T15:39:54Z</dcterms:modified>
</cp:coreProperties>
</file>